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009" r:id="rId3"/>
    <p:sldId id="1019" r:id="rId4"/>
    <p:sldId id="1020" r:id="rId5"/>
    <p:sldId id="1021" r:id="rId6"/>
    <p:sldId id="1017" r:id="rId7"/>
    <p:sldId id="1010" r:id="rId8"/>
    <p:sldId id="1022" r:id="rId9"/>
    <p:sldId id="1016" r:id="rId10"/>
    <p:sldId id="1011" r:id="rId11"/>
    <p:sldId id="1024" r:id="rId12"/>
    <p:sldId id="1028" r:id="rId13"/>
    <p:sldId id="1031" r:id="rId14"/>
    <p:sldId id="1012" r:id="rId15"/>
    <p:sldId id="1013" r:id="rId16"/>
    <p:sldId id="1035" r:id="rId17"/>
    <p:sldId id="1036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8  What we wear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Period 1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Lead-in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&amp; Cartoon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cap is this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—It’s my brother’s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I wear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sunglass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her trousers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big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61617" y="863871"/>
            <a:ext cx="12218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Whose</a:t>
            </a:r>
            <a:endParaRPr lang="zh-CN" altLang="en-US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142384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由答句可知，问句是询问物品归属，应用疑问代词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提问，故填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142878" y="2709466"/>
            <a:ext cx="17604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sunglasses</a:t>
            </a:r>
            <a:endParaRPr lang="zh-CN" altLang="en-US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3482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sunglasses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通常以复数形式出现，故填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sunglasses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837843" y="3996011"/>
            <a:ext cx="13932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They’re</a:t>
            </a:r>
            <a:endParaRPr lang="zh-CN" altLang="en-US"/>
          </a:p>
        </p:txBody>
      </p:sp>
      <p:sp>
        <p:nvSpPr>
          <p:cNvPr id="8" name="内容占位符 5"/>
          <p:cNvSpPr txBox="1">
            <a:spLocks/>
          </p:cNvSpPr>
          <p:nvPr/>
        </p:nvSpPr>
        <p:spPr bwMode="auto">
          <a:xfrm>
            <a:off x="360854" y="464436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由关键词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“trousers”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可知，后面的代词也应用复数形式，故填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四、单项选择。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too hot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skirts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coats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sweaters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 in this dress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sunglasses are they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—They’re my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Who’s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father’s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father’s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—Whose shirt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—It’s my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cousin’s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cousins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cousin’s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52963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0630" y="280920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10630" y="409574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10630" y="538254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87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所给情景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当你想告诉别人这顶便帽是你爸爸的时，你会说：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cap is my mother’s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cap is my father’s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cap is my grandma’s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4646" y="1440069"/>
            <a:ext cx="3539490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矩形 3"/>
          <p:cNvSpPr/>
          <p:nvPr/>
        </p:nvSpPr>
        <p:spPr>
          <a:xfrm>
            <a:off x="910630" y="203923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7553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当你想问别人这件连衣裙是谁的时，你会问：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skirt is this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dress is that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dress is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当你想问别人今天为什么戴便帽时，你会问：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solidFill>
                  <a:prstClr val="whit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prstClr val="white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you wear this cap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wear this cap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 like this cap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86387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9683" y="344159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8111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六、阅读对话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is in the clothes shop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3142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706" y="731204"/>
            <a:ext cx="7629525" cy="539750"/>
          </a:xfrm>
          <a:prstGeom prst="rect">
            <a:avLst/>
          </a:prstGeom>
        </p:spPr>
      </p:pic>
      <p:pic>
        <p:nvPicPr>
          <p:cNvPr id="4" name="FS323.tif" descr="id:2147500182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4646" y="2708920"/>
            <a:ext cx="10091960" cy="352839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08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一）阅读对话，选出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购买的服饰。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S324A.tif" descr="id:214750018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12697" y="1600200"/>
            <a:ext cx="1250261" cy="102897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FS324B.tif" descr="id:214750019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83345" y="1614791"/>
            <a:ext cx="899893" cy="102897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FS324C.tif" descr="id:2147500203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96858" y="1600200"/>
            <a:ext cx="866700" cy="102897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矩形 5"/>
          <p:cNvSpPr/>
          <p:nvPr/>
        </p:nvSpPr>
        <p:spPr>
          <a:xfrm>
            <a:off x="7019006" y="82765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70362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由售货员说的话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about this red skirt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说的话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I like it.”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“That’s not cheap, but I’ll buy it.”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购买了红色的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短裙。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（二）阅读对话，判断句子正（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）误（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is in the toy shop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likes the red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skirt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7789" y="1528575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6286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“Lucy is in the clothes shop.”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是在服装店，不是在玩具店，故填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7789" y="344741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99803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由文中售货员说的话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about this red skirt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说的话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I like it.”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喜欢这件红色的短裙，故填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070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red skirt is 18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red skirt is not cheap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683" y="881561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145964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说的话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 much is 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和售货员说的话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可知，这件短裙是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元，不是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2251" y="279547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34995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说的话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“That’s not cheap, but I’ll buy it.”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可知，这件红色的短裙是不便宜的，故填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877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目标8.ep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439" y="1052736"/>
            <a:ext cx="11519535" cy="5422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0673045"/>
              </p:ext>
            </p:extLst>
          </p:nvPr>
        </p:nvGraphicFramePr>
        <p:xfrm>
          <a:off x="335439" y="1593964"/>
          <a:ext cx="11519536" cy="4355316"/>
        </p:xfrm>
        <a:graphic>
          <a:graphicData uri="http://schemas.openxmlformats.org/drawingml/2006/table">
            <a:tbl>
              <a:tblPr firstRow="1" firstCol="1" bandRow="1"/>
              <a:tblGrid>
                <a:gridCol w="719207">
                  <a:extLst>
                    <a:ext uri="{9D8B030D-6E8A-4147-A177-3AD203B41FA5}">
                      <a16:colId xmlns:a16="http://schemas.microsoft.com/office/drawing/2014/main" val="2504385785"/>
                    </a:ext>
                  </a:extLst>
                </a:gridCol>
                <a:gridCol w="10800329">
                  <a:extLst>
                    <a:ext uri="{9D8B030D-6E8A-4147-A177-3AD203B41FA5}">
                      <a16:colId xmlns:a16="http://schemas.microsoft.com/office/drawing/2014/main" val="3630548358"/>
                    </a:ext>
                  </a:extLst>
                </a:gridCol>
              </a:tblGrid>
              <a:tr h="435531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元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脉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络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3C9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9569265"/>
                  </a:ext>
                </a:extLst>
              </a:tr>
            </a:tbl>
          </a:graphicData>
        </a:graphic>
      </p:graphicFrame>
      <p:pic>
        <p:nvPicPr>
          <p:cNvPr id="4" name="JG8T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8662" y="1795436"/>
            <a:ext cx="10441160" cy="400982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7197006"/>
              </p:ext>
            </p:extLst>
          </p:nvPr>
        </p:nvGraphicFramePr>
        <p:xfrm>
          <a:off x="334567" y="908720"/>
          <a:ext cx="11521280" cy="4914713"/>
        </p:xfrm>
        <a:graphic>
          <a:graphicData uri="http://schemas.openxmlformats.org/drawingml/2006/table">
            <a:tbl>
              <a:tblPr firstRow="1" firstCol="1" bandRow="1"/>
              <a:tblGrid>
                <a:gridCol w="720079">
                  <a:extLst>
                    <a:ext uri="{9D8B030D-6E8A-4147-A177-3AD203B41FA5}">
                      <a16:colId xmlns:a16="http://schemas.microsoft.com/office/drawing/2014/main" val="408140962"/>
                    </a:ext>
                  </a:extLst>
                </a:gridCol>
                <a:gridCol w="10801201">
                  <a:extLst>
                    <a:ext uri="{9D8B030D-6E8A-4147-A177-3AD203B41FA5}">
                      <a16:colId xmlns:a16="http://schemas.microsoft.com/office/drawing/2014/main" val="1797804746"/>
                    </a:ext>
                  </a:extLst>
                </a:gridCol>
              </a:tblGrid>
              <a:tr h="8640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语音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3C9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单词重读（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Stress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）：</a:t>
                      </a:r>
                      <a:r>
                        <a:rPr lang="en-US" sz="28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Courier New" panose="02070309020205020404" pitchFamily="49" charset="0"/>
                        </a:rPr>
                        <a:t>'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yellow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Courier New" panose="02070309020205020404" pitchFamily="49" charset="0"/>
                        </a:rPr>
                        <a:t>'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Courier New" panose="02070309020205020404" pitchFamily="49" charset="0"/>
                        </a:rPr>
                        <a:t>'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colour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 kern="1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Courier New" panose="02070309020205020404" pitchFamily="49" charset="0"/>
                        </a:rPr>
                        <a:t>'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gether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39391"/>
                  </a:ext>
                </a:extLst>
              </a:tr>
              <a:tr h="405061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单词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3C9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230563" algn="l"/>
                          <a:tab pos="6365875" algn="l"/>
                          <a:tab pos="7470775" algn="l"/>
                          <a:tab pos="8550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holiday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假日，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假期</a:t>
                      </a:r>
                      <a:r>
                        <a:rPr lang="en-US" altLang="zh-CN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clothes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衣服</a:t>
                      </a:r>
                      <a:r>
                        <a:rPr lang="en-US" altLang="zh-CN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cap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尤指有鸭舌的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）便帽　　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230563" algn="l"/>
                          <a:tab pos="6365875" algn="l"/>
                          <a:tab pos="7470775" algn="l"/>
                          <a:tab pos="8550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coat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外套，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外衣</a:t>
                      </a:r>
                      <a:r>
                        <a:rPr lang="en-US" altLang="zh-CN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skirt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半身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裙</a:t>
                      </a:r>
                      <a:r>
                        <a:rPr lang="en-US" altLang="zh-CN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trousers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裤子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230563" algn="l"/>
                          <a:tab pos="6365875" algn="l"/>
                          <a:tab pos="7470775" algn="l"/>
                          <a:tab pos="8550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dress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连衣裙</a:t>
                      </a:r>
                      <a:r>
                        <a:rPr lang="en-US" altLang="zh-CN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shirt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男式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衬衫</a:t>
                      </a:r>
                      <a:r>
                        <a:rPr lang="en-US" altLang="zh-CN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whose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谁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230563" algn="l"/>
                          <a:tab pos="6365875" algn="l"/>
                          <a:tab pos="7470775" algn="l"/>
                          <a:tab pos="8550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look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看来好像，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显得</a:t>
                      </a:r>
                      <a:r>
                        <a:rPr lang="en-US" altLang="zh-CN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穿着，戴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着</a:t>
                      </a:r>
                      <a:r>
                        <a:rPr lang="en-US" altLang="zh-CN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为什么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230563" algn="l"/>
                          <a:tab pos="6365875" algn="l"/>
                          <a:tab pos="7470775" algn="l"/>
                          <a:tab pos="8550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穿，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戴</a:t>
                      </a:r>
                      <a:r>
                        <a:rPr lang="en-US" altLang="zh-CN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because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因为</a:t>
                      </a:r>
                      <a:r>
                        <a:rPr lang="en-US" altLang="zh-CN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sunglasses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太阳镜，墨镜　　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230563" algn="l"/>
                          <a:tab pos="6365875" algn="l"/>
                          <a:tab pos="7470775" algn="l"/>
                          <a:tab pos="8550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bright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聪明的；明亮的</a:t>
                      </a: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61158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7557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4957098"/>
              </p:ext>
            </p:extLst>
          </p:nvPr>
        </p:nvGraphicFramePr>
        <p:xfrm>
          <a:off x="334567" y="1340688"/>
          <a:ext cx="11521280" cy="2880400"/>
        </p:xfrm>
        <a:graphic>
          <a:graphicData uri="http://schemas.openxmlformats.org/drawingml/2006/table">
            <a:tbl>
              <a:tblPr firstRow="1" firstCol="1" bandRow="1"/>
              <a:tblGrid>
                <a:gridCol w="720079">
                  <a:extLst>
                    <a:ext uri="{9D8B030D-6E8A-4147-A177-3AD203B41FA5}">
                      <a16:colId xmlns:a16="http://schemas.microsoft.com/office/drawing/2014/main" val="2714729108"/>
                    </a:ext>
                  </a:extLst>
                </a:gridCol>
                <a:gridCol w="10801201">
                  <a:extLst>
                    <a:ext uri="{9D8B030D-6E8A-4147-A177-3AD203B41FA5}">
                      <a16:colId xmlns:a16="http://schemas.microsoft.com/office/drawing/2014/main" val="1533828752"/>
                    </a:ext>
                  </a:extLst>
                </a:gridCol>
              </a:tblGrid>
              <a:tr h="288040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3C9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09738" algn="l"/>
                          <a:tab pos="4929188" algn="l"/>
                          <a:tab pos="7470775" algn="l"/>
                          <a:tab pos="8550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 big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如此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大</a:t>
                      </a:r>
                      <a:r>
                        <a:rPr lang="en-US" altLang="zh-CN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whose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trousers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谁的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裤子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09738" algn="l"/>
                          <a:tab pos="4929188" algn="l"/>
                          <a:tab pos="7470775" algn="l"/>
                          <a:tab pos="8550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father’s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我爸爸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en-US" altLang="zh-CN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look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看起来酷酷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09738" algn="l"/>
                          <a:tab pos="4929188" algn="l"/>
                          <a:tab pos="7470775" algn="l"/>
                          <a:tab pos="8550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wear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sunglasses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戴着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墨镜</a:t>
                      </a:r>
                      <a:r>
                        <a:rPr lang="en-US" altLang="zh-CN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bright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非常聪明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09738" algn="l"/>
                          <a:tab pos="4929188" algn="l"/>
                          <a:tab pos="7470775" algn="l"/>
                          <a:tab pos="8550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 many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colours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如此多的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颜色</a:t>
                      </a:r>
                      <a:r>
                        <a:rPr lang="en-US" altLang="zh-CN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put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a play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上演一出戏剧</a:t>
                      </a: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9862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0874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1019634"/>
              </p:ext>
            </p:extLst>
          </p:nvPr>
        </p:nvGraphicFramePr>
        <p:xfrm>
          <a:off x="334567" y="1124664"/>
          <a:ext cx="11521280" cy="3528472"/>
        </p:xfrm>
        <a:graphic>
          <a:graphicData uri="http://schemas.openxmlformats.org/drawingml/2006/table">
            <a:tbl>
              <a:tblPr firstRow="1" firstCol="1" bandRow="1"/>
              <a:tblGrid>
                <a:gridCol w="720079">
                  <a:extLst>
                    <a:ext uri="{9D8B030D-6E8A-4147-A177-3AD203B41FA5}">
                      <a16:colId xmlns:a16="http://schemas.microsoft.com/office/drawing/2014/main" val="2714729108"/>
                    </a:ext>
                  </a:extLst>
                </a:gridCol>
                <a:gridCol w="10801201">
                  <a:extLst>
                    <a:ext uri="{9D8B030D-6E8A-4147-A177-3AD203B41FA5}">
                      <a16:colId xmlns:a16="http://schemas.microsoft.com/office/drawing/2014/main" val="1533828752"/>
                    </a:ext>
                  </a:extLst>
                </a:gridCol>
              </a:tblGrid>
              <a:tr h="352847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3C9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 trousers are so big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你的裤子如此大。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—Whose trousers are these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 这些裤子是谁的？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—They’re my father’s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它们是我爸爸的。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look cool in the cap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你戴这顶帽子看起来酷酷的。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对物品的归属提问用疑问词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whose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15008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4705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693522"/>
              </p:ext>
            </p:extLst>
          </p:nvPr>
        </p:nvGraphicFramePr>
        <p:xfrm>
          <a:off x="334567" y="980728"/>
          <a:ext cx="11521280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720079">
                  <a:extLst>
                    <a:ext uri="{9D8B030D-6E8A-4147-A177-3AD203B41FA5}">
                      <a16:colId xmlns:a16="http://schemas.microsoft.com/office/drawing/2014/main" val="186853202"/>
                    </a:ext>
                  </a:extLst>
                </a:gridCol>
                <a:gridCol w="10801201">
                  <a:extLst>
                    <a:ext uri="{9D8B030D-6E8A-4147-A177-3AD203B41FA5}">
                      <a16:colId xmlns:a16="http://schemas.microsoft.com/office/drawing/2014/main" val="2826925391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3C9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’s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表示名词所有格：名词所有格表示名词间的所属关系，一般在名词词尾加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“’s”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，表示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“……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。具体构成方法如下：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单数名词词尾加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“’s”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，如：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father’s coat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我爸爸的外套；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结尾的复数名词只加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“’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，如：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students’ clothes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学生们的衣服；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结尾的复数名词加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“’s”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，如：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Children’s Day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儿童节；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如果某物为两人或多人共有，则只把最后一个名词改为所有格，如：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 Yang and Su Hai’s room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苏洋和苏海的房间；如果不是共有，则每个名词都要改所有格，如：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Lu Tao’s and Mike’s fathers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刘涛的爸爸和迈克的爸爸。</a:t>
                      </a: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77496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1722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493148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30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727" y="747286"/>
            <a:ext cx="9430385" cy="539750"/>
          </a:xfrm>
          <a:prstGeom prst="rect">
            <a:avLst/>
          </a:prstGeom>
        </p:spPr>
      </p:pic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363579"/>
            <a:ext cx="11485848" cy="315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58775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look cool in the cap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58775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 trousers are these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58775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 my father’s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58775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this red dress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58775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skirt is so beautiful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58775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 coat is this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58775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my mother’s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646" y="1844824"/>
            <a:ext cx="6111337" cy="910200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649369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98073" y="2793303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4</a:t>
            </a:r>
            <a:endParaRPr lang="zh-CN" altLang="en-US" sz="2400"/>
          </a:p>
        </p:txBody>
      </p:sp>
      <p:sp>
        <p:nvSpPr>
          <p:cNvPr id="9" name="矩形 8"/>
          <p:cNvSpPr/>
          <p:nvPr/>
        </p:nvSpPr>
        <p:spPr>
          <a:xfrm>
            <a:off x="2757363" y="2755595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2</a:t>
            </a:r>
            <a:endParaRPr lang="zh-CN" altLang="en-US" sz="2400"/>
          </a:p>
        </p:txBody>
      </p:sp>
      <p:sp>
        <p:nvSpPr>
          <p:cNvPr id="10" name="矩形 9"/>
          <p:cNvSpPr/>
          <p:nvPr/>
        </p:nvSpPr>
        <p:spPr>
          <a:xfrm>
            <a:off x="3921439" y="278387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5</a:t>
            </a:r>
            <a:endParaRPr lang="zh-CN" altLang="en-US" sz="2400"/>
          </a:p>
        </p:txBody>
      </p:sp>
      <p:sp>
        <p:nvSpPr>
          <p:cNvPr id="11" name="矩形 10"/>
          <p:cNvSpPr/>
          <p:nvPr/>
        </p:nvSpPr>
        <p:spPr>
          <a:xfrm>
            <a:off x="5195934" y="2775944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3</a:t>
            </a:r>
            <a:endParaRPr lang="zh-CN" altLang="en-US" sz="2400"/>
          </a:p>
        </p:txBody>
      </p:sp>
      <p:sp>
        <p:nvSpPr>
          <p:cNvPr id="12" name="矩形 11"/>
          <p:cNvSpPr/>
          <p:nvPr/>
        </p:nvSpPr>
        <p:spPr>
          <a:xfrm>
            <a:off x="6376115" y="2802729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1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257141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二、根据图片或首字母提示填空。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new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—It’s Su Hai’s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I wear sunglasses today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Guess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—Because they’re cool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S321.tif" descr="id:214750014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1070" y="1876456"/>
            <a:ext cx="648072" cy="118177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FS322.tif" descr="id:214750014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7454" y="2859901"/>
            <a:ext cx="1104303" cy="80866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" name="矩形 1"/>
          <p:cNvSpPr/>
          <p:nvPr/>
        </p:nvSpPr>
        <p:spPr>
          <a:xfrm>
            <a:off x="1846734" y="2013911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n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58069" y="2009970"/>
            <a:ext cx="9748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dress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416045" y="2976758"/>
            <a:ext cx="8627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hose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467075" y="2976758"/>
            <a:ext cx="7633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kirt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469107" y="3858960"/>
            <a:ext cx="5645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hy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163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三、用所给内容的适当形式填空。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—Whose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—They’re Linda’s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coat is my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sister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31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346" y="729010"/>
            <a:ext cx="5742305" cy="5397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305941" y="2096644"/>
            <a:ext cx="12730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dresses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70014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根据句中关键词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“these”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可知，此处名词是复数形式，故填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142878" y="3385108"/>
            <a:ext cx="1253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sister’s</a:t>
            </a:r>
            <a:endParaRPr lang="zh-CN" altLang="en-US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92602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这件外套是我姐姐（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妹妹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，此处名词所有格是直接在名词后加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“’s”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sister’s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12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706</Words>
  <Application>Microsoft Office PowerPoint</Application>
  <PresentationFormat>自定义</PresentationFormat>
  <Paragraphs>135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黑体</vt:lpstr>
      <vt:lpstr>楷体</vt:lpstr>
      <vt:lpstr>隶书</vt:lpstr>
      <vt:lpstr>宋体</vt:lpstr>
      <vt:lpstr>Arial</vt:lpstr>
      <vt:lpstr>Calibri</vt:lpstr>
      <vt:lpstr>Courier New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359</cp:revision>
  <dcterms:created xsi:type="dcterms:W3CDTF">2020-11-06T05:24:00Z</dcterms:created>
  <dcterms:modified xsi:type="dcterms:W3CDTF">2025-06-24T06:41:56Z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